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6" r:id="rId1"/>
  </p:sldMasterIdLst>
  <p:notesMasterIdLst>
    <p:notesMasterId r:id="rId35"/>
  </p:notesMasterIdLst>
  <p:sldIdLst>
    <p:sldId id="427" r:id="rId2"/>
    <p:sldId id="432" r:id="rId3"/>
    <p:sldId id="428" r:id="rId4"/>
    <p:sldId id="442" r:id="rId5"/>
    <p:sldId id="430" r:id="rId6"/>
    <p:sldId id="431" r:id="rId7"/>
    <p:sldId id="436" r:id="rId8"/>
    <p:sldId id="453" r:id="rId9"/>
    <p:sldId id="484" r:id="rId10"/>
    <p:sldId id="429" r:id="rId11"/>
    <p:sldId id="477" r:id="rId12"/>
    <p:sldId id="476" r:id="rId13"/>
    <p:sldId id="480" r:id="rId14"/>
    <p:sldId id="479" r:id="rId15"/>
    <p:sldId id="478" r:id="rId16"/>
    <p:sldId id="481" r:id="rId17"/>
    <p:sldId id="482" r:id="rId18"/>
    <p:sldId id="483" r:id="rId19"/>
    <p:sldId id="486" r:id="rId20"/>
    <p:sldId id="487" r:id="rId21"/>
    <p:sldId id="488" r:id="rId22"/>
    <p:sldId id="438" r:id="rId23"/>
    <p:sldId id="491" r:id="rId24"/>
    <p:sldId id="485" r:id="rId25"/>
    <p:sldId id="473" r:id="rId26"/>
    <p:sldId id="448" r:id="rId27"/>
    <p:sldId id="455" r:id="rId28"/>
    <p:sldId id="458" r:id="rId29"/>
    <p:sldId id="489" r:id="rId30"/>
    <p:sldId id="490" r:id="rId31"/>
    <p:sldId id="456" r:id="rId32"/>
    <p:sldId id="464" r:id="rId33"/>
    <p:sldId id="441" r:id="rId34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0066"/>
    <a:srgbClr val="2B579A"/>
    <a:srgbClr val="0066CC"/>
    <a:srgbClr val="CCCCFF"/>
    <a:srgbClr val="FFFFFF"/>
    <a:srgbClr val="ECECE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2" autoAdjust="0"/>
    <p:restoredTop sz="97474" autoAdjust="0"/>
  </p:normalViewPr>
  <p:slideViewPr>
    <p:cSldViewPr>
      <p:cViewPr varScale="1">
        <p:scale>
          <a:sx n="74" d="100"/>
          <a:sy n="74" d="100"/>
        </p:scale>
        <p:origin x="12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90" y="-90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410466525430781E-4"/>
          <c:y val="0.15950567029703722"/>
          <c:w val="0.94907407407407407"/>
          <c:h val="0.699007311586051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2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7E5-419A-AC2E-5FB8877D0697}"/>
              </c:ext>
            </c:extLst>
          </c:dPt>
          <c:dPt>
            <c:idx val="1"/>
            <c:bubble3D val="0"/>
            <c:explosion val="2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7E5-419A-AC2E-5FB8877D0697}"/>
              </c:ext>
            </c:extLst>
          </c:dPt>
          <c:dPt>
            <c:idx val="2"/>
            <c:bubble3D val="0"/>
            <c:explosion val="1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7E5-419A-AC2E-5FB8877D069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7E5-419A-AC2E-5FB8877D069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7E5-419A-AC2E-5FB8877D069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7E5-419A-AC2E-5FB8877D069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Бюджет Брянской области</c:v>
                </c:pt>
                <c:pt idx="2">
                  <c:v>Внебюджетные источники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135.589</c:v>
                </c:pt>
                <c:pt idx="1">
                  <c:v>11.79</c:v>
                </c:pt>
                <c:pt idx="2">
                  <c:v>309.012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E5-419A-AC2E-5FB8877D069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13BA4BA-D6FB-4C02-A01E-F4C764AB474A}" type="datetimeFigureOut">
              <a:rPr lang="ru-RU"/>
              <a:pPr>
                <a:defRPr/>
              </a:pPr>
              <a:t>чт 23.01.20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92227C8-2C17-4205-ACD4-671F45D7D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227C8-2C17-4205-ACD4-671F45D7DF5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227C8-2C17-4205-ACD4-671F45D7DF5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9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227C8-2C17-4205-ACD4-671F45D7DF5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227C8-2C17-4205-ACD4-671F45D7DF5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58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227C8-2C17-4205-ACD4-671F45D7DF5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46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227C8-2C17-4205-ACD4-671F45D7DF5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558AA23-9BB8-44AF-8D02-F87D08B272A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7E6F-5522-42E7-A597-6162BCC4F6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04722-3F04-4E5B-BF69-7FCCA92714E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CBD35-6078-48A5-8612-A9D0DCB022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54E2F-A6AB-4324-9C2F-CC86FBD776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32E992-946C-49EC-A74B-0292D099B44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D483A-3FD4-4044-9617-C774F03DFA5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6EEA8-7460-4EF0-8A29-6DFD2D5438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53FFF-C730-4E7B-8357-96E5F4559CD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FEC45D-47FD-4D5F-8FEF-B6B42186F4F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7092094-944C-44D8-9ED5-103D694FBDA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7106F8-6046-4900-9339-F081F6EA16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pic>
        <p:nvPicPr>
          <p:cNvPr id="14338" name="Picture 4" descr="1276254_38061172"/>
          <p:cNvPicPr>
            <a:picLocks noChangeAspect="1" noChangeArrowheads="1"/>
          </p:cNvPicPr>
          <p:nvPr/>
        </p:nvPicPr>
        <p:blipFill>
          <a:blip r:embed="rId2"/>
          <a:srcRect l="26503" b="32452"/>
          <a:stretch>
            <a:fillRect/>
          </a:stretch>
        </p:blipFill>
        <p:spPr bwMode="auto">
          <a:xfrm>
            <a:off x="0" y="1268413"/>
            <a:ext cx="91440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4340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0" y="1125538"/>
            <a:ext cx="5148263" cy="1428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1187450" y="18891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5148263" y="1125538"/>
            <a:ext cx="3995737" cy="1428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4345" name="AutoShape 12"/>
          <p:cNvSpPr>
            <a:spLocks noChangeArrowheads="1"/>
          </p:cNvSpPr>
          <p:nvPr/>
        </p:nvSpPr>
        <p:spPr bwMode="auto">
          <a:xfrm rot="-5400000">
            <a:off x="3131344" y="-33338"/>
            <a:ext cx="2881313" cy="8207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ru-RU" altLang="ru-RU" sz="1800" dirty="0"/>
              <a:t> </a:t>
            </a:r>
          </a:p>
        </p:txBody>
      </p:sp>
      <p:sp>
        <p:nvSpPr>
          <p:cNvPr id="14346" name="Rectangle 13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4347" name="Rectangle 14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4348" name="Rectangle 17"/>
          <p:cNvSpPr>
            <a:spLocks noChangeArrowheads="1"/>
          </p:cNvSpPr>
          <p:nvPr/>
        </p:nvSpPr>
        <p:spPr bwMode="auto">
          <a:xfrm>
            <a:off x="468313" y="2852738"/>
            <a:ext cx="82073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dirty="0">
                <a:solidFill>
                  <a:srgbClr val="336699"/>
                </a:solidFill>
                <a:latin typeface="Tahoma" pitchFamily="34" charset="0"/>
              </a:rPr>
              <a:t>О результатах  деятельности ФГБУ «Управление «Брянскмелиоводхоз» в </a:t>
            </a:r>
            <a:r>
              <a:rPr lang="ru-RU" altLang="ru-RU" sz="2800" b="1" dirty="0" smtClean="0">
                <a:solidFill>
                  <a:srgbClr val="336699"/>
                </a:solidFill>
                <a:latin typeface="Tahoma" pitchFamily="34" charset="0"/>
              </a:rPr>
              <a:t>2019 году</a:t>
            </a:r>
            <a:endParaRPr lang="ru-RU" altLang="ru-RU" sz="2800" b="1" dirty="0">
              <a:solidFill>
                <a:srgbClr val="336699"/>
              </a:solidFill>
              <a:latin typeface="Tahoma" pitchFamily="34" charset="0"/>
            </a:endParaRPr>
          </a:p>
        </p:txBody>
      </p:sp>
      <p:sp>
        <p:nvSpPr>
          <p:cNvPr id="14349" name="Rectangle 18"/>
          <p:cNvSpPr>
            <a:spLocks noChangeArrowheads="1"/>
          </p:cNvSpPr>
          <p:nvPr/>
        </p:nvSpPr>
        <p:spPr bwMode="auto">
          <a:xfrm>
            <a:off x="0" y="465455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b="1" dirty="0" smtClean="0">
                <a:solidFill>
                  <a:srgbClr val="336699"/>
                </a:solidFill>
                <a:latin typeface="Tahoma" pitchFamily="34" charset="0"/>
              </a:rPr>
              <a:t>Врио директора </a:t>
            </a:r>
            <a:r>
              <a:rPr lang="ru-RU" altLang="ru-RU" sz="2000" b="1" dirty="0">
                <a:solidFill>
                  <a:srgbClr val="336699"/>
                </a:solidFill>
                <a:latin typeface="Tahoma" pitchFamily="34" charset="0"/>
              </a:rPr>
              <a:t>ФГБУ «Управление «Брянскмелиоводхоз»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b="1" dirty="0" smtClean="0">
                <a:solidFill>
                  <a:srgbClr val="336699"/>
                </a:solidFill>
                <a:latin typeface="Tahoma" pitchFamily="34" charset="0"/>
              </a:rPr>
              <a:t>М.Ф. Ковалев</a:t>
            </a:r>
            <a:endParaRPr lang="ru-RU" altLang="ru-RU" sz="2000" b="1" dirty="0">
              <a:solidFill>
                <a:srgbClr val="336699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10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магистральные каналы. Брянская область, р-н Клинцовский, пойма реки Овсенок»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853193"/>
              </p:ext>
            </p:extLst>
          </p:nvPr>
        </p:nvGraphicFramePr>
        <p:xfrm>
          <a:off x="142845" y="2285990"/>
          <a:ext cx="8893651" cy="383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39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каналов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4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Валка деревьев до 24 см.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до 32 см.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8760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5110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2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Расчистка от кустарника средней поросли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9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Планировка дна и откосов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110527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Выемка грунта при очистке каналов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14680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39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Разравнивание кавальеров грунта с перемещением до 10 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11744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95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5000">
                          <a:schemeClr val="accent1">
                            <a:tint val="44500"/>
                            <a:satMod val="160000"/>
                          </a:schemeClr>
                        </a:gs>
                        <a:gs pos="12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11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магистральные каналы. Брянская область, р-н Клинцовский, пойма реки Овсенок» </a:t>
            </a:r>
            <a:b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начальное состояние объекта</a:t>
            </a:r>
          </a:p>
        </p:txBody>
      </p:sp>
      <p:pic>
        <p:nvPicPr>
          <p:cNvPr id="21" name="Рисунок 20" descr="C:\Документы работа\Презентация Овсенок\1\DSCF93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8163" y="2250961"/>
            <a:ext cx="3870309" cy="2832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 descr="C:\Документы работа\Презентация Овсенок\1\DSCF93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633296"/>
            <a:ext cx="3205590" cy="198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3" y="2250961"/>
            <a:ext cx="3325512" cy="2494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5" y="4640294"/>
            <a:ext cx="2717716" cy="203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03" y="2351088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46" y="4701456"/>
            <a:ext cx="2627784" cy="197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752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12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магистральные каналы. Брянская область, р-н Клинцовский, пойма реки Овсенок»</a:t>
            </a:r>
            <a:b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конечное состояние объекта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304" y="2322736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385905"/>
            <a:ext cx="2352510" cy="176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1" y="4211639"/>
            <a:ext cx="2844304" cy="2133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9" y="2253362"/>
            <a:ext cx="3779912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67" y="4566007"/>
            <a:ext cx="2915816" cy="218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56" y="4922500"/>
            <a:ext cx="2342057" cy="175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564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13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Погарский, р-н Трубчевский, пойма ручья Кодобны, урочище Кодобны»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59994"/>
              </p:ext>
            </p:extLst>
          </p:nvPr>
        </p:nvGraphicFramePr>
        <p:xfrm>
          <a:off x="142845" y="2285990"/>
          <a:ext cx="8893651" cy="383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39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каналов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4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Валка деревьев до 24 см.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до 32 см.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4956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2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Расчистка от кустарника средней поросли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9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Планировка дна и откосов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11,88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Очистка канала от наносов из под воды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13860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39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Разравнивание кавальеров грунта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11088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2000">
                          <a:schemeClr val="accent1">
                            <a:tint val="44500"/>
                            <a:satMod val="160000"/>
                          </a:schemeClr>
                        </a:gs>
                        <a:gs pos="11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99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14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Погарский, р-н Трубчевский, пойма ручья Кодобны, урочище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Кодобны» </a:t>
            </a:r>
            <a:r>
              <a:rPr lang="ru-RU" altLang="ru-RU" sz="15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начальное состояние объекта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3165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85" y="2273165"/>
            <a:ext cx="3059113" cy="229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31" y="3526565"/>
            <a:ext cx="2427734" cy="3236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14" y="2211928"/>
            <a:ext cx="2211115" cy="294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" y="4298288"/>
            <a:ext cx="1717875" cy="229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62" y="2333714"/>
            <a:ext cx="1787691" cy="134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90" y="5315873"/>
            <a:ext cx="1750753" cy="131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90" y="4320208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849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15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Погарский, р-н Трубчевский, пойма ручья Кодобны, урочище Кодобны» </a:t>
            </a:r>
            <a:r>
              <a:rPr lang="ru-RU" altLang="ru-RU" sz="15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конечное </a:t>
            </a:r>
            <a:r>
              <a:rPr lang="ru-RU" altLang="ru-RU" sz="1500" b="1" i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состояние объекта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50160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13756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74025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99" y="4752256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0" y="2224834"/>
            <a:ext cx="2885976" cy="2164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88" y="2338864"/>
            <a:ext cx="1963688" cy="1472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880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16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Комаричский, пойма реки Усожа»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108728"/>
              </p:ext>
            </p:extLst>
          </p:nvPr>
        </p:nvGraphicFramePr>
        <p:xfrm>
          <a:off x="179512" y="2285991"/>
          <a:ext cx="8856984" cy="390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96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каналов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Валка деревьев до 24 см.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61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Расчистка от кустарника средней поросли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32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Планировка откосов канала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78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Очистка канала от наносов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6250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347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17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Комаричский, пойма реки Усожа»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5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начальное состояние объекта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" y="2303349"/>
            <a:ext cx="2283718" cy="304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18" y="2114532"/>
            <a:ext cx="2427734" cy="323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49" y="4065854"/>
            <a:ext cx="192367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65288"/>
            <a:ext cx="1977684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08" y="4457237"/>
            <a:ext cx="1729730" cy="2306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34" y="2344879"/>
            <a:ext cx="1384969" cy="184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420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18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Комаричский, пойма реки Усожа»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5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конечное </a:t>
            </a:r>
            <a:r>
              <a:rPr lang="ru-RU" altLang="ru-RU" sz="1500" b="1" i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состояние объекта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6" y="2400823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339075"/>
            <a:ext cx="2783871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96" y="2493963"/>
            <a:ext cx="1653648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97" y="4555865"/>
            <a:ext cx="2820093" cy="211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7" y="4414696"/>
            <a:ext cx="1599046" cy="2132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453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19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Брасовский, пойма реки Нерусса»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531737"/>
              </p:ext>
            </p:extLst>
          </p:nvPr>
        </p:nvGraphicFramePr>
        <p:xfrm>
          <a:off x="179512" y="2285991"/>
          <a:ext cx="8856984" cy="390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96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канала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Валка деревьев до 24 см.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61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Расчистка от кустарника средней поросли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32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Планировка откосов канала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11673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78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Очистка канала от наносов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100000">
                          <a:schemeClr val="accent1">
                            <a:tint val="44500"/>
                            <a:satMod val="160000"/>
                          </a:schemeClr>
                        </a:gs>
                        <a:gs pos="6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255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0" y="1484313"/>
            <a:ext cx="9144000" cy="51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5363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1454FAC6-D6E6-4659-8450-43AE7432B42D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</a:t>
            </a:fld>
            <a:endParaRPr lang="ru-RU" altLang="ru-RU" sz="1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64" name="Rectangle 50"/>
          <p:cNvSpPr>
            <a:spLocks noChangeArrowheads="1"/>
          </p:cNvSpPr>
          <p:nvPr/>
        </p:nvSpPr>
        <p:spPr bwMode="auto">
          <a:xfrm>
            <a:off x="215900" y="16287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Мелиоративное состояние земель Брянской области</a:t>
            </a:r>
            <a:endParaRPr lang="ru-RU" altLang="ru-RU" sz="15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5366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367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0" y="1142984"/>
            <a:ext cx="3000363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1187450" y="18891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928662" y="1142984"/>
            <a:ext cx="100013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74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pic>
        <p:nvPicPr>
          <p:cNvPr id="153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60575"/>
            <a:ext cx="47164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427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982908"/>
              </p:ext>
            </p:extLst>
          </p:nvPr>
        </p:nvGraphicFramePr>
        <p:xfrm>
          <a:off x="4932363" y="2205038"/>
          <a:ext cx="4025900" cy="4150616"/>
        </p:xfrm>
        <a:graphic>
          <a:graphicData uri="http://schemas.openxmlformats.org/drawingml/2006/table">
            <a:tbl>
              <a:tblPr/>
              <a:tblGrid>
                <a:gridCol w="2443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изм.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Кол-во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сельхозугодий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пашни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используемой пашни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88,2</a:t>
                      </a:r>
                    </a:p>
                  </a:txBody>
                  <a:tcPr marL="90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мелиорированных земель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116,74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том числе: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орошаемых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8,54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осушаемых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76200" marR="0" lvl="0" indent="-762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Износ мелиоративных систем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переувлажненных и заболоченных земель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502,4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закустаренных и заросших мелколесьем земель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20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Брасовский, пойма реки Нерусса»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5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начальное состояние объекта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6555" y="2655951"/>
            <a:ext cx="3300987" cy="1856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901" y="2965365"/>
            <a:ext cx="4069072" cy="228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6601" y="4018803"/>
            <a:ext cx="3140968" cy="176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2696" y="3835900"/>
            <a:ext cx="3526282" cy="198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4981" y="2999741"/>
            <a:ext cx="3115075" cy="175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244" y="4974575"/>
            <a:ext cx="2118878" cy="1191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390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21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500174"/>
            <a:ext cx="91440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Противопаводковые мероприятия по объекту </a:t>
            </a:r>
            <a:r>
              <a:rPr lang="ru-RU" alt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«Открытая осушительная сеть – магистральный канал. Брянская область, р-н Брасовский, пойма реки Нерусса»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5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конечное </a:t>
            </a:r>
            <a:r>
              <a:rPr lang="ru-RU" altLang="ru-RU" sz="1500" b="1" i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состояние объекта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97435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32" y="2353758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64" y="4296370"/>
            <a:ext cx="3059113" cy="229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84" y="2539058"/>
            <a:ext cx="2915816" cy="218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76" y="4752256"/>
            <a:ext cx="2555776" cy="1916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5" y="4458279"/>
            <a:ext cx="3059113" cy="229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394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2530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A77C0AC7-546B-4A64-8D04-041A68D65178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22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31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</a:rPr>
              <a:t> </a:t>
            </a:r>
            <a:r>
              <a:rPr lang="ru-RU" altLang="ru-RU" sz="1500" b="1" dirty="0">
                <a:solidFill>
                  <a:srgbClr val="336699"/>
                </a:solidFill>
                <a:latin typeface="Tahoma" pitchFamily="34" charset="0"/>
              </a:rPr>
              <a:t>Финансовые показатели деятельности ФГБУ «Управление «Брянскмелиоводхоз»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4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116013" y="0"/>
            <a:ext cx="597693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928662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41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22542" name="Rectangle 53"/>
          <p:cNvSpPr>
            <a:spLocks noChangeArrowheads="1"/>
          </p:cNvSpPr>
          <p:nvPr/>
        </p:nvSpPr>
        <p:spPr bwMode="auto">
          <a:xfrm>
            <a:off x="0" y="5995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22592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02493"/>
              </p:ext>
            </p:extLst>
          </p:nvPr>
        </p:nvGraphicFramePr>
        <p:xfrm>
          <a:off x="395288" y="2060575"/>
          <a:ext cx="8424862" cy="4085920"/>
        </p:xfrm>
        <a:graphic>
          <a:graphicData uri="http://schemas.openxmlformats.org/drawingml/2006/table">
            <a:tbl>
              <a:tblPr/>
              <a:tblGrid>
                <a:gridCol w="325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5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Показатели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Фактические  показатели на 2018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Фактические показатели на 2019 год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+/-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2019г. относительно 2018г.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Субсидия на выполнение государственного задания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7674,1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7504,6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-169,5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Средства от приносящей доход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2573,72 тыс. 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7488,887 тыс. 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4915,167тыс.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Штатная численность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 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 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Среднесписочная численность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 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 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Фонд оплаты труда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5149,77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5907,66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757,89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Средняя заработная плата,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том числе за  счет средств от приносящей  доход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22,263 тыс. руб.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2,704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23,980 тыс. руб.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2,621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1,717 тыс. руб.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-0,083 тыс. руб.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3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Нормативные  затраты на эксплуатация государственных мелиоративных систем, отдельно расположенных ГТС и другого государственного имущества, переданного учреждению в оперативное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5740,10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4992,36 тыс.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-747,74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6000">
                          <a:schemeClr val="accent1">
                            <a:tint val="44500"/>
                            <a:satMod val="160000"/>
                          </a:schemeClr>
                        </a:gs>
                        <a:gs pos="9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2530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A77C0AC7-546B-4A64-8D04-041A68D65178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23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31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800" b="1" dirty="0" smtClean="0">
                <a:solidFill>
                  <a:srgbClr val="336699"/>
                </a:solidFill>
                <a:latin typeface="Tahoma" pitchFamily="34" charset="0"/>
              </a:rPr>
              <a:t>Техническое оснащение ФГБУ </a:t>
            </a:r>
            <a:r>
              <a:rPr lang="ru-RU" altLang="ru-RU" sz="1800" b="1" dirty="0">
                <a:solidFill>
                  <a:srgbClr val="336699"/>
                </a:solidFill>
                <a:latin typeface="Tahoma" pitchFamily="34" charset="0"/>
              </a:rPr>
              <a:t>«Управление «Брянскмелиоводхоз</a:t>
            </a:r>
            <a:r>
              <a:rPr lang="ru-RU" altLang="ru-RU" sz="1800" b="1" dirty="0" smtClean="0">
                <a:solidFill>
                  <a:srgbClr val="336699"/>
                </a:solidFill>
                <a:latin typeface="Tahoma" pitchFamily="34" charset="0"/>
              </a:rPr>
              <a:t>» в 2018 – 2019 гг..</a:t>
            </a:r>
            <a:endParaRPr lang="ru-RU" altLang="ru-RU" sz="1800" b="1" dirty="0">
              <a:solidFill>
                <a:srgbClr val="336699"/>
              </a:solidFill>
              <a:latin typeface="Tahoma" pitchFamily="34" charset="0"/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4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116013" y="0"/>
            <a:ext cx="597693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928662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41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22542" name="Rectangle 53"/>
          <p:cNvSpPr>
            <a:spLocks noChangeArrowheads="1"/>
          </p:cNvSpPr>
          <p:nvPr/>
        </p:nvSpPr>
        <p:spPr bwMode="auto">
          <a:xfrm>
            <a:off x="0" y="5995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18965"/>
              </p:ext>
            </p:extLst>
          </p:nvPr>
        </p:nvGraphicFramePr>
        <p:xfrm>
          <a:off x="107504" y="2320596"/>
          <a:ext cx="6055740" cy="388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539">
                  <a:extLst>
                    <a:ext uri="{9D8B030D-6E8A-4147-A177-3AD203B41FA5}">
                      <a16:colId xmlns:a16="http://schemas.microsoft.com/office/drawing/2014/main" val="3795685198"/>
                    </a:ext>
                  </a:extLst>
                </a:gridCol>
                <a:gridCol w="2611603">
                  <a:extLst>
                    <a:ext uri="{9D8B030D-6E8A-4147-A177-3AD203B41FA5}">
                      <a16:colId xmlns:a16="http://schemas.microsoft.com/office/drawing/2014/main" val="24270786"/>
                    </a:ext>
                  </a:extLst>
                </a:gridCol>
                <a:gridCol w="856717">
                  <a:extLst>
                    <a:ext uri="{9D8B030D-6E8A-4147-A177-3AD203B41FA5}">
                      <a16:colId xmlns:a16="http://schemas.microsoft.com/office/drawing/2014/main" val="3525511830"/>
                    </a:ext>
                  </a:extLst>
                </a:gridCol>
                <a:gridCol w="818717">
                  <a:extLst>
                    <a:ext uri="{9D8B030D-6E8A-4147-A177-3AD203B41FA5}">
                      <a16:colId xmlns:a16="http://schemas.microsoft.com/office/drawing/2014/main" val="554718956"/>
                    </a:ext>
                  </a:extLst>
                </a:gridCol>
                <a:gridCol w="1354164">
                  <a:extLst>
                    <a:ext uri="{9D8B030D-6E8A-4147-A177-3AD203B41FA5}">
                      <a16:colId xmlns:a16="http://schemas.microsoft.com/office/drawing/2014/main" val="3426666754"/>
                    </a:ext>
                  </a:extLst>
                </a:gridCol>
              </a:tblGrid>
              <a:tr h="598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 п/п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техники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изм.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Кол-во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Стоимость, тыс.руб.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7723214"/>
                  </a:ext>
                </a:extLst>
              </a:tr>
              <a:tr h="29911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915720"/>
                  </a:ext>
                </a:extLst>
              </a:tr>
              <a:tr h="598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Трактор Б-10 с бульдозерным оборудованием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6616,75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4066332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Ковш планировачный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3076485"/>
                  </a:ext>
                </a:extLst>
              </a:tr>
              <a:tr h="299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6650,0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403764"/>
                  </a:ext>
                </a:extLst>
              </a:tr>
              <a:tr h="29911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497913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Гусеничный экскаватор ТХ-200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8265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2102661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Колесный трактор "Беларус" 82.1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1563,37336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00094410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Дискатор планчатый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171,62664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8353633"/>
                  </a:ext>
                </a:extLst>
              </a:tr>
              <a:tr h="299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10000,0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596095"/>
                  </a:ext>
                </a:extLst>
              </a:tr>
              <a:tr h="299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за 2018-2019 </a:t>
                      </a:r>
                      <a:r>
                        <a:rPr lang="ru-RU" sz="12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гг..: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16650,0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8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1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473396"/>
                  </a:ext>
                </a:extLst>
              </a:tr>
            </a:tbl>
          </a:graphicData>
        </a:graphic>
      </p:graphicFrame>
      <p:pic>
        <p:nvPicPr>
          <p:cNvPr id="3074" name="Picture 2" descr="Картинки по запросу Трактор Б-10 с бульдозерным оборудование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199429"/>
            <a:ext cx="1430745" cy="12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Гусеничный экскаватор ТХ-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30" y="3019905"/>
            <a:ext cx="2870235" cy="17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Колесный трактор &quot;Беларус&quot; 82.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46" y="4772746"/>
            <a:ext cx="2363002" cy="18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03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2530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A77C0AC7-546B-4A64-8D04-041A68D65178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24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4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116013" y="0"/>
            <a:ext cx="597693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928662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41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22542" name="Rectangle 53"/>
          <p:cNvSpPr>
            <a:spLocks noChangeArrowheads="1"/>
          </p:cNvSpPr>
          <p:nvPr/>
        </p:nvSpPr>
        <p:spPr bwMode="auto">
          <a:xfrm>
            <a:off x="0" y="5995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006255"/>
              </p:ext>
            </p:extLst>
          </p:nvPr>
        </p:nvGraphicFramePr>
        <p:xfrm>
          <a:off x="143507" y="2276872"/>
          <a:ext cx="8856985" cy="425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0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11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п/п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</a:t>
                      </a:r>
                      <a:r>
                        <a:rPr lang="ru-RU" sz="10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работ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Единица измерения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год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 год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Прогноз на 2020 год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6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проектной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документации на культуртехнические работы. Всего.</a:t>
                      </a:r>
                    </a:p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том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числе:</a:t>
                      </a:r>
                      <a:endParaRPr lang="ru-RU" sz="1000" b="1" baseline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1501,685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5558,146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3000,000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Брянская область ( К(Ф)Х, СПК, ООО)</a:t>
                      </a:r>
                      <a:endParaRPr lang="ru-RU" sz="1000" b="1" baseline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1304,412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2463,664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61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ООО «Брянская мясная компания» (Мираторг). Всего.</a:t>
                      </a:r>
                    </a:p>
                    <a:p>
                      <a:pPr algn="ctr"/>
                      <a:endParaRPr lang="ru-RU" sz="1000" baseline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том числе по регионам:</a:t>
                      </a:r>
                      <a:endParaRPr lang="ru-RU" sz="1000" b="1" baseline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197,273</a:t>
                      </a:r>
                    </a:p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3060,347</a:t>
                      </a:r>
                    </a:p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Брянская область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197,273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1462,962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endParaRPr lang="ru-RU" sz="10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Смоленская область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446,551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endParaRPr lang="ru-RU" sz="10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Калужская область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1052,274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Орловская область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98,560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Транспортные услуги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36,459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340,525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340,525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16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Механизация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сельскохозяйственных работ</a:t>
                      </a:r>
                      <a:endParaRPr lang="ru-RU" sz="1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44,626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5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Земляные работы выполняемые спецтехникой (экскаваторы, бульдозеры)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</a:p>
                    <a:p>
                      <a:pPr algn="ctr"/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291,901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1502,197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500,000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5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Доходы от штрафов, пеней, иных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сумм принудительного изъятия 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</a:t>
                      </a:r>
                      <a:r>
                        <a:rPr lang="ru-RU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34,137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7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руб.</a:t>
                      </a:r>
                      <a:endParaRPr lang="ru-R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1874,671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7400,870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3940,525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539552" y="1486782"/>
            <a:ext cx="7772400" cy="85725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r>
              <a:rPr lang="ru-RU" sz="1500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Получение доходов ФГБУ «Управление «Брянскмелиоводхоз» от предпринимательской деятельности за 2018 - 2019г.г. и прогноз на 2020год</a:t>
            </a:r>
            <a:br>
              <a:rPr lang="ru-RU" sz="1500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500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86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27650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2058A4D1-41F6-4B45-9C73-55DF1935857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25</a:t>
            </a:fld>
            <a:endParaRPr lang="ru-RU" altLang="ru-RU" sz="1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7651" name="Rectangle 50"/>
          <p:cNvSpPr>
            <a:spLocks noChangeArrowheads="1"/>
          </p:cNvSpPr>
          <p:nvPr/>
        </p:nvSpPr>
        <p:spPr bwMode="auto">
          <a:xfrm>
            <a:off x="250825" y="1557338"/>
            <a:ext cx="8750331" cy="94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индикаторы на 2019 год по программе «Развитие мелиорации земель </a:t>
            </a:r>
          </a:p>
          <a:p>
            <a:pPr algn="ctr"/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сельскохозяйственного назначения Брянской области 2014 – 2020 года»</a:t>
            </a:r>
            <a:endParaRPr lang="ru-RU" sz="15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27654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/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 dirty="0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7660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7661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08855"/>
              </p:ext>
            </p:extLst>
          </p:nvPr>
        </p:nvGraphicFramePr>
        <p:xfrm>
          <a:off x="269223" y="2228447"/>
          <a:ext cx="8642352" cy="3580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4349">
                  <a:extLst>
                    <a:ext uri="{9D8B030D-6E8A-4147-A177-3AD203B41FA5}">
                      <a16:colId xmlns:a16="http://schemas.microsoft.com/office/drawing/2014/main" val="300106341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5977430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7118474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20194087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1667369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35218025"/>
                    </a:ext>
                  </a:extLst>
                </a:gridCol>
                <a:gridCol w="1319491">
                  <a:extLst>
                    <a:ext uri="{9D8B030D-6E8A-4147-A177-3AD203B41FA5}">
                      <a16:colId xmlns:a16="http://schemas.microsoft.com/office/drawing/2014/main" val="348839218"/>
                    </a:ext>
                  </a:extLst>
                </a:gridCol>
              </a:tblGrid>
              <a:tr h="9784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Мероприятие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изм.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мощностей за </a:t>
                      </a:r>
                      <a:r>
                        <a:rPr lang="ru-RU" sz="14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мощностей за 2019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мощностей на 2020 год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49355"/>
                  </a:ext>
                </a:extLst>
              </a:tr>
              <a:tr h="3770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246803"/>
                  </a:ext>
                </a:extLst>
              </a:tr>
              <a:tr h="1067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в эксплуатацию мелиорируемых земель - оросительные системы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га.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1,05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56005"/>
                  </a:ext>
                </a:extLst>
              </a:tr>
              <a:tr h="1157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Культур технические мероприятия на мелиорированных землях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га.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7,65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9,088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400" b="1" i="1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15,8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23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297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6E5A0FE8-C328-4552-A553-FB58E854DA56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26</a:t>
            </a:fld>
            <a:endParaRPr lang="ru-RU" altLang="ru-RU" sz="1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8676" name="Rectangle 50"/>
          <p:cNvSpPr>
            <a:spLocks noChangeArrowheads="1"/>
          </p:cNvSpPr>
          <p:nvPr/>
        </p:nvSpPr>
        <p:spPr bwMode="auto">
          <a:xfrm>
            <a:off x="34925" y="1571612"/>
            <a:ext cx="9109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500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средств, привлеченные для реализации программы «Развитие мелиорации земель </a:t>
            </a:r>
          </a:p>
          <a:p>
            <a:pPr algn="ctr"/>
            <a:r>
              <a:rPr lang="ru-RU" sz="1500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сельскохозяйственного назначения Брянской области 2014 – 2020 года» в 2019 году.</a:t>
            </a:r>
            <a:endParaRPr lang="ru-RU" sz="1500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79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8686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222286"/>
              </p:ext>
            </p:extLst>
          </p:nvPr>
        </p:nvGraphicFramePr>
        <p:xfrm>
          <a:off x="214282" y="2143116"/>
          <a:ext cx="878687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Источники финансирования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 по соглашению 2019г.,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 на 01.01.2020г.,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Федеральный бюджет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135,589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135,589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Областной бюджет Брянской области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11,790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11,790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Внебюджетные источники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309,012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309,012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ru-RU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618558" y="4365104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Источники финансирования</a:t>
            </a:r>
            <a:endParaRPr lang="ru-RU" sz="1600" b="1" i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990090908"/>
              </p:ext>
            </p:extLst>
          </p:nvPr>
        </p:nvGraphicFramePr>
        <p:xfrm>
          <a:off x="654844" y="4498599"/>
          <a:ext cx="8165628" cy="237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1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1746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E7F0F952-18B7-4924-B4D0-24E52FA8F112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27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1747" name="Rectangle 50"/>
          <p:cNvSpPr>
            <a:spLocks noChangeArrowheads="1"/>
          </p:cNvSpPr>
          <p:nvPr/>
        </p:nvSpPr>
        <p:spPr bwMode="auto">
          <a:xfrm>
            <a:off x="0" y="1428736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</a:rPr>
              <a:t> </a:t>
            </a:r>
            <a:r>
              <a:rPr lang="ru-RU" altLang="ru-RU" sz="1500" b="1" dirty="0">
                <a:solidFill>
                  <a:srgbClr val="336699"/>
                </a:solidFill>
                <a:latin typeface="Tahoma" pitchFamily="34" charset="0"/>
              </a:rPr>
              <a:t>Результаты реализации региональной подпрограммы  «Развитие мелиорации земель сельскохозяйственного назначения Брянской области на 2014-2020 годы»</a:t>
            </a: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1750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175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31814" name="Rectangle 215"/>
          <p:cNvSpPr>
            <a:spLocks noChangeArrowheads="1"/>
          </p:cNvSpPr>
          <p:nvPr/>
        </p:nvSpPr>
        <p:spPr bwMode="auto">
          <a:xfrm>
            <a:off x="0" y="5995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2375"/>
              </p:ext>
            </p:extLst>
          </p:nvPr>
        </p:nvGraphicFramePr>
        <p:xfrm>
          <a:off x="179515" y="2117035"/>
          <a:ext cx="8856983" cy="4141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309">
                  <a:extLst>
                    <a:ext uri="{9D8B030D-6E8A-4147-A177-3AD203B41FA5}">
                      <a16:colId xmlns:a16="http://schemas.microsoft.com/office/drawing/2014/main" val="1882191696"/>
                    </a:ext>
                  </a:extLst>
                </a:gridCol>
                <a:gridCol w="2855272">
                  <a:extLst>
                    <a:ext uri="{9D8B030D-6E8A-4147-A177-3AD203B41FA5}">
                      <a16:colId xmlns:a16="http://schemas.microsoft.com/office/drawing/2014/main" val="1884143005"/>
                    </a:ext>
                  </a:extLst>
                </a:gridCol>
                <a:gridCol w="684278">
                  <a:extLst>
                    <a:ext uri="{9D8B030D-6E8A-4147-A177-3AD203B41FA5}">
                      <a16:colId xmlns:a16="http://schemas.microsoft.com/office/drawing/2014/main" val="1378910282"/>
                    </a:ext>
                  </a:extLst>
                </a:gridCol>
                <a:gridCol w="687037">
                  <a:extLst>
                    <a:ext uri="{9D8B030D-6E8A-4147-A177-3AD203B41FA5}">
                      <a16:colId xmlns:a16="http://schemas.microsoft.com/office/drawing/2014/main" val="4075855244"/>
                    </a:ext>
                  </a:extLst>
                </a:gridCol>
                <a:gridCol w="684278">
                  <a:extLst>
                    <a:ext uri="{9D8B030D-6E8A-4147-A177-3AD203B41FA5}">
                      <a16:colId xmlns:a16="http://schemas.microsoft.com/office/drawing/2014/main" val="3466462819"/>
                    </a:ext>
                  </a:extLst>
                </a:gridCol>
                <a:gridCol w="687037">
                  <a:extLst>
                    <a:ext uri="{9D8B030D-6E8A-4147-A177-3AD203B41FA5}">
                      <a16:colId xmlns:a16="http://schemas.microsoft.com/office/drawing/2014/main" val="779424645"/>
                    </a:ext>
                  </a:extLst>
                </a:gridCol>
                <a:gridCol w="662204">
                  <a:extLst>
                    <a:ext uri="{9D8B030D-6E8A-4147-A177-3AD203B41FA5}">
                      <a16:colId xmlns:a16="http://schemas.microsoft.com/office/drawing/2014/main" val="1341959783"/>
                    </a:ext>
                  </a:extLst>
                </a:gridCol>
                <a:gridCol w="684278">
                  <a:extLst>
                    <a:ext uri="{9D8B030D-6E8A-4147-A177-3AD203B41FA5}">
                      <a16:colId xmlns:a16="http://schemas.microsoft.com/office/drawing/2014/main" val="519097074"/>
                    </a:ext>
                  </a:extLst>
                </a:gridCol>
                <a:gridCol w="794645">
                  <a:extLst>
                    <a:ext uri="{9D8B030D-6E8A-4147-A177-3AD203B41FA5}">
                      <a16:colId xmlns:a16="http://schemas.microsoft.com/office/drawing/2014/main" val="3532859683"/>
                    </a:ext>
                  </a:extLst>
                </a:gridCol>
                <a:gridCol w="794645">
                  <a:extLst>
                    <a:ext uri="{9D8B030D-6E8A-4147-A177-3AD203B41FA5}">
                      <a16:colId xmlns:a16="http://schemas.microsoft.com/office/drawing/2014/main" val="469584256"/>
                    </a:ext>
                  </a:extLst>
                </a:gridCol>
              </a:tblGrid>
              <a:tr h="2976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п/п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изм.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2014г.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2015г.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2016г.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2017г.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2018г.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2019г.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2014-2019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341112"/>
                  </a:ext>
                </a:extLst>
              </a:tr>
              <a:tr h="4718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Введено оросительных мелиоративных  систем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462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994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1332,5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1055,3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6119,8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7192309"/>
                  </a:ext>
                </a:extLst>
              </a:tr>
              <a:tr h="588058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Субсидии на строительство введенных мелиоративных оросительных систем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41,105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121,717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98,596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176,501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141,602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159,062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738,583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2842405"/>
                  </a:ext>
                </a:extLst>
              </a:tr>
              <a:tr h="188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3131054"/>
                  </a:ext>
                </a:extLst>
              </a:tr>
              <a:tr h="239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федеральный бюджет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60,003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52,706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56,947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253,376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7096811"/>
                  </a:ext>
                </a:extLst>
              </a:tr>
              <a:tr h="196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областной бюджет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8,012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16,176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9,121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6,301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4,583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4,951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49,144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184419"/>
                  </a:ext>
                </a:extLst>
              </a:tr>
              <a:tr h="2613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внебюджетные источники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20,553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45,538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69,295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84,313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97,164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444,863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55431569"/>
                  </a:ext>
                </a:extLst>
              </a:tr>
              <a:tr h="3775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Выполнены культуртехнические работы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17 171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31 492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17 349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7588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7756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15805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97161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3731923"/>
                  </a:ext>
                </a:extLst>
              </a:tr>
              <a:tr h="493678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Субсидии по введенным  культуртехническим работам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102,456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136,621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140,577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128,608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113,497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297,326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919,085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263064"/>
                  </a:ext>
                </a:extLst>
              </a:tr>
              <a:tr h="319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b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7801431"/>
                  </a:ext>
                </a:extLst>
              </a:tr>
              <a:tr h="210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федеральный бюджет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18,711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18,735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21,365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53,775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52,706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78,641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243,933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536454"/>
                  </a:ext>
                </a:extLst>
              </a:tr>
              <a:tr h="181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областной бюджет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25,258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10,529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4,583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6,838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57,561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2643534"/>
                  </a:ext>
                </a:extLst>
              </a:tr>
              <a:tr h="239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внебюджетные источники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руб.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58,487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111,98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114,765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64,304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56,208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211,847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617,591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082" marR="8082" marT="8082" marB="0" anchor="ctr">
                    <a:gradFill>
                      <a:gsLst>
                        <a:gs pos="100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9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303507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38915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B73B6C1E-EBF5-4EE5-B316-8D36C629DEA0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28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8916" name="Rectangle 50"/>
          <p:cNvSpPr>
            <a:spLocks noChangeArrowheads="1"/>
          </p:cNvSpPr>
          <p:nvPr/>
        </p:nvSpPr>
        <p:spPr bwMode="auto">
          <a:xfrm>
            <a:off x="250825" y="1557338"/>
            <a:ext cx="84978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8919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8921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8922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8923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857224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8926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pic>
        <p:nvPicPr>
          <p:cNvPr id="2050" name="Picture 2" descr="D:\Документы работа\Презентация\1515\2\DJI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1634121"/>
            <a:ext cx="4841908" cy="272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Документы работа\Презентация\1515\2\DJI_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286124"/>
            <a:ext cx="5254662" cy="295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429256" y="1857364"/>
            <a:ext cx="321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Культуртехнические работы</a:t>
            </a:r>
            <a:endParaRPr lang="ru-RU" sz="20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357158" y="5072074"/>
            <a:ext cx="3071834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ru-RU" altLang="ru-RU" sz="1500" b="1" dirty="0">
              <a:solidFill>
                <a:schemeClr val="accent6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472" y="5072074"/>
            <a:ext cx="2643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solidFill>
                  <a:srgbClr val="33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«Фермерское хозяйство Пуцко»</a:t>
            </a:r>
            <a:endParaRPr lang="ru-RU" sz="1500" b="1" dirty="0">
              <a:ln w="1905"/>
              <a:solidFill>
                <a:srgbClr val="3366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33795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5895F801-8A03-4512-8CE9-9A692F6414BD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29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796" name="Rectangle 50"/>
          <p:cNvSpPr>
            <a:spLocks noChangeArrowheads="1"/>
          </p:cNvSpPr>
          <p:nvPr/>
        </p:nvSpPr>
        <p:spPr bwMode="auto">
          <a:xfrm>
            <a:off x="-162719" y="1507011"/>
            <a:ext cx="9109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мелиорации земель сельскохозяйственного назначения Брянской области (2014-2020г.г.) - орошение</a:t>
            </a:r>
            <a:endParaRPr lang="ru-RU" sz="16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799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806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15" y="2410205"/>
            <a:ext cx="5094437" cy="420260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771993"/>
              </p:ext>
            </p:extLst>
          </p:nvPr>
        </p:nvGraphicFramePr>
        <p:xfrm>
          <a:off x="91675" y="2780928"/>
          <a:ext cx="3760244" cy="3902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981">
                  <a:extLst>
                    <a:ext uri="{9D8B030D-6E8A-4147-A177-3AD203B41FA5}">
                      <a16:colId xmlns:a16="http://schemas.microsoft.com/office/drawing/2014/main" val="51323213"/>
                    </a:ext>
                  </a:extLst>
                </a:gridCol>
                <a:gridCol w="2000864">
                  <a:extLst>
                    <a:ext uri="{9D8B030D-6E8A-4147-A177-3AD203B41FA5}">
                      <a16:colId xmlns:a16="http://schemas.microsoft.com/office/drawing/2014/main" val="2653398082"/>
                    </a:ext>
                  </a:extLst>
                </a:gridCol>
                <a:gridCol w="735950">
                  <a:extLst>
                    <a:ext uri="{9D8B030D-6E8A-4147-A177-3AD203B41FA5}">
                      <a16:colId xmlns:a16="http://schemas.microsoft.com/office/drawing/2014/main" val="2153657916"/>
                    </a:ext>
                  </a:extLst>
                </a:gridCol>
                <a:gridCol w="747449">
                  <a:extLst>
                    <a:ext uri="{9D8B030D-6E8A-4147-A177-3AD203B41FA5}">
                      <a16:colId xmlns:a16="http://schemas.microsoft.com/office/drawing/2014/main" val="2100775733"/>
                    </a:ext>
                  </a:extLst>
                </a:gridCol>
              </a:tblGrid>
              <a:tr h="590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 п/п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изм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Кол-во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013673"/>
                  </a:ext>
                </a:extLst>
              </a:tr>
              <a:tr h="215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орошения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33419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Дождевальная машина T-L R=610 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289475"/>
                  </a:ext>
                </a:extLst>
              </a:tr>
              <a:tr h="420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Передвижная дизельная насосная станция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796804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Пруд (существующий) площадь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09086"/>
                  </a:ext>
                </a:extLst>
              </a:tr>
              <a:tr h="590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Оросительные трубопроводы Т-1 (Д=22,5 мм)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823336"/>
                  </a:ext>
                </a:extLst>
              </a:tr>
              <a:tr h="430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Опоры для дождевальных машин (монолит ж-б)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796236"/>
                  </a:ext>
                </a:extLst>
              </a:tr>
              <a:tr h="646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Водозабор с площадкой для насосной станции аванкамерного типа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237255"/>
                  </a:ext>
                </a:extLst>
              </a:tr>
              <a:tr h="215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 строительства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19014,14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7829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314203" y="22110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показатели оросительной системы с водозабором из пруда </a:t>
            </a:r>
          </a:p>
        </p:txBody>
      </p:sp>
    </p:spTree>
    <p:extLst>
      <p:ext uri="{BB962C8B-B14F-4D97-AF65-F5344CB8AC3E}">
        <p14:creationId xmlns:p14="http://schemas.microsoft.com/office/powerpoint/2010/main" val="528932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0" y="1428736"/>
            <a:ext cx="9144000" cy="51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6387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1E8D6B30-5311-403C-9C44-2AA5D800F509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3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88" name="Rectangle 50"/>
          <p:cNvSpPr>
            <a:spLocks noChangeArrowheads="1"/>
          </p:cNvSpPr>
          <p:nvPr/>
        </p:nvSpPr>
        <p:spPr bwMode="auto">
          <a:xfrm>
            <a:off x="215900" y="16287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500" b="1" dirty="0">
                <a:solidFill>
                  <a:srgbClr val="336699"/>
                </a:solidFill>
                <a:latin typeface="Tahoma" pitchFamily="34" charset="0"/>
              </a:rPr>
              <a:t>Структура ФГБУ «Управление «Брянскмелиоводхоз» </a:t>
            </a:r>
          </a:p>
        </p:txBody>
      </p:sp>
      <p:graphicFrame>
        <p:nvGraphicFramePr>
          <p:cNvPr id="16451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840607"/>
              </p:ext>
            </p:extLst>
          </p:nvPr>
        </p:nvGraphicFramePr>
        <p:xfrm>
          <a:off x="215900" y="2068513"/>
          <a:ext cx="8677275" cy="1967232"/>
        </p:xfrm>
        <a:graphic>
          <a:graphicData uri="http://schemas.openxmlformats.org/drawingml/2006/table">
            <a:tbl>
              <a:tblPr/>
              <a:tblGrid>
                <a:gridCol w="963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36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21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балансового держателя объектов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мелиоративных осушительных систем (шт.)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гидротехнических сооружений (шт.)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Физический износ ГТС (%)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Наличие осушаемых земель, относящихся  к межхозяйственным системам на 01.01.2019г. (га)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Действующие осушительные системы (га)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Фактически осушаются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(га)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Сведения о проводимых  ранее реконструкциях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(га)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Мероприятия по увеличению осушаемых площадей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(га) 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ФГБУ «Управление «Брянскмелиоводхоз»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38 000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38 000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38 000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1100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1 500</a:t>
                      </a: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90000">
                          <a:schemeClr val="accent1">
                            <a:tint val="44500"/>
                            <a:satMod val="160000"/>
                          </a:schemeClr>
                        </a:gs>
                        <a:gs pos="13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998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67769"/>
              </p:ext>
            </p:extLst>
          </p:nvPr>
        </p:nvGraphicFramePr>
        <p:xfrm>
          <a:off x="250825" y="4106863"/>
          <a:ext cx="4897438" cy="1203959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Филиал ФГБУ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Наличие осушаемых земель, относящихся к межхозяйственным системам на 01.01.2019г. (га)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Действующие осушительные системы (га)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Фактически осушаются (га)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Стародубский</a:t>
                      </a: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38 000</a:t>
                      </a: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38 000</a:t>
                      </a: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38 000</a:t>
                      </a:r>
                    </a:p>
                  </a:txBody>
                  <a:tcPr marL="9527" marR="9527" marT="9524" marB="0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</a:schemeClr>
                        </a:gs>
                        <a:gs pos="16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3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643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44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4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44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6443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44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644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6446" name="Rectangle 13"/>
          <p:cNvSpPr>
            <a:spLocks noChangeArrowheads="1"/>
          </p:cNvSpPr>
          <p:nvPr/>
        </p:nvSpPr>
        <p:spPr bwMode="auto">
          <a:xfrm>
            <a:off x="857224" y="1142984"/>
            <a:ext cx="10350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44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16448" name="Rectangle 66"/>
          <p:cNvSpPr>
            <a:spLocks noChangeArrowheads="1"/>
          </p:cNvSpPr>
          <p:nvPr/>
        </p:nvSpPr>
        <p:spPr bwMode="auto">
          <a:xfrm>
            <a:off x="5286380" y="5500702"/>
            <a:ext cx="400052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стоимость мелиоративных фондов , находящихся на балансе учреждения -</a:t>
            </a:r>
            <a:r>
              <a:rPr lang="ru-RU" alt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359,2 млн.руб</a:t>
            </a:r>
            <a:r>
              <a:rPr lang="ru-RU" alt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449" name="Rectangle 67"/>
          <p:cNvSpPr>
            <a:spLocks noChangeArrowheads="1"/>
          </p:cNvSpPr>
          <p:nvPr/>
        </p:nvSpPr>
        <p:spPr bwMode="auto">
          <a:xfrm>
            <a:off x="5357818" y="4500570"/>
            <a:ext cx="3419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Годовой объем воды, сбрасываемый в водоприемники -</a:t>
            </a:r>
            <a:r>
              <a:rPr lang="ru-RU" alt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29,2 млн.м</a:t>
            </a:r>
            <a:r>
              <a:rPr lang="ru-RU" altLang="ru-RU" sz="2000" b="1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825" y="5366399"/>
            <a:ext cx="4643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Внутрихозяйственные мелиоративные системы – 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116,74 тыс.га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в т.ч.</a:t>
            </a: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осушительные – 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108,2 тыс.га.</a:t>
            </a:r>
          </a:p>
          <a:p>
            <a:pPr>
              <a:buFontTx/>
              <a:buChar char="-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оросительные  - 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8,54 тыс.га.</a:t>
            </a:r>
          </a:p>
          <a:p>
            <a:pPr>
              <a:buFontTx/>
              <a:buChar char="-"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33795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5895F801-8A03-4512-8CE9-9A692F6414BD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30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796" name="Rectangle 50"/>
          <p:cNvSpPr>
            <a:spLocks noChangeArrowheads="1"/>
          </p:cNvSpPr>
          <p:nvPr/>
        </p:nvSpPr>
        <p:spPr bwMode="auto">
          <a:xfrm>
            <a:off x="250825" y="1557338"/>
            <a:ext cx="9109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dirty="0">
              <a:solidFill>
                <a:schemeClr val="accent2"/>
              </a:solidFill>
            </a:endParaRPr>
          </a:p>
          <a:p>
            <a:pPr algn="ctr"/>
            <a:endParaRPr lang="ru-RU" sz="15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799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806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035509" y="1527355"/>
            <a:ext cx="10792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мелиорации земель сельскохозяйственного </a:t>
            </a:r>
            <a:r>
              <a:rPr lang="ru-RU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назначения</a:t>
            </a:r>
          </a:p>
          <a:p>
            <a:pPr algn="ctr"/>
            <a:r>
              <a:rPr lang="ru-RU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Брянской области (2014-2020г.г.) - орошение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50191"/>
            <a:ext cx="6190508" cy="436929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573841"/>
              </p:ext>
            </p:extLst>
          </p:nvPr>
        </p:nvGraphicFramePr>
        <p:xfrm>
          <a:off x="107504" y="2484007"/>
          <a:ext cx="3146215" cy="4012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85">
                  <a:extLst>
                    <a:ext uri="{9D8B030D-6E8A-4147-A177-3AD203B41FA5}">
                      <a16:colId xmlns:a16="http://schemas.microsoft.com/office/drawing/2014/main" val="3220056810"/>
                    </a:ext>
                  </a:extLst>
                </a:gridCol>
                <a:gridCol w="1474788">
                  <a:extLst>
                    <a:ext uri="{9D8B030D-6E8A-4147-A177-3AD203B41FA5}">
                      <a16:colId xmlns:a16="http://schemas.microsoft.com/office/drawing/2014/main" val="4047996636"/>
                    </a:ext>
                  </a:extLst>
                </a:gridCol>
                <a:gridCol w="699159">
                  <a:extLst>
                    <a:ext uri="{9D8B030D-6E8A-4147-A177-3AD203B41FA5}">
                      <a16:colId xmlns:a16="http://schemas.microsoft.com/office/drawing/2014/main" val="4171066685"/>
                    </a:ext>
                  </a:extLst>
                </a:gridCol>
                <a:gridCol w="710083">
                  <a:extLst>
                    <a:ext uri="{9D8B030D-6E8A-4147-A177-3AD203B41FA5}">
                      <a16:colId xmlns:a16="http://schemas.microsoft.com/office/drawing/2014/main" val="723308308"/>
                    </a:ext>
                  </a:extLst>
                </a:gridCol>
              </a:tblGrid>
              <a:tr h="270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 п/п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показателей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изм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Кол-во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991183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Оросительная система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00751"/>
                  </a:ext>
                </a:extLst>
              </a:tr>
              <a:tr h="13546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Насосная станция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78944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Тип - наземная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42929"/>
                  </a:ext>
                </a:extLst>
              </a:tr>
              <a:tr h="270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Насосный агрегат ДНУ-630/125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446865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Подача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л/с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215506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Напор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194086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Мощность двигателя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965783"/>
                  </a:ext>
                </a:extLst>
              </a:tr>
              <a:tr h="13546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Закрытая оросительная сеть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38093"/>
                  </a:ext>
                </a:extLst>
              </a:tr>
              <a:tr h="2451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Труба ПЭ100 </a:t>
                      </a:r>
                      <a:r>
                        <a:rPr lang="en-US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SDR11 355</a:t>
                      </a:r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х33,2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81071"/>
                  </a:ext>
                </a:extLst>
              </a:tr>
              <a:tr h="2451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Труба ПЭ100 </a:t>
                      </a:r>
                      <a:r>
                        <a:rPr lang="en-US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SDR11 315</a:t>
                      </a:r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х28,2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050110"/>
                  </a:ext>
                </a:extLst>
              </a:tr>
              <a:tr h="270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Труба ПЭ100 </a:t>
                      </a:r>
                      <a:r>
                        <a:rPr lang="en-US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SDR13,6 225</a:t>
                      </a:r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х11,1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п.м.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459792"/>
                  </a:ext>
                </a:extLst>
              </a:tr>
              <a:tr h="13546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Дождевальная техника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631449"/>
                  </a:ext>
                </a:extLst>
              </a:tr>
              <a:tr h="270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Дождевальная установка </a:t>
                      </a:r>
                      <a:r>
                        <a:rPr lang="en-US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Vallty </a:t>
                      </a:r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круговая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21013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Радиус (длина)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377363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Расход воды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л/с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670890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Расчетное давление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041543"/>
                  </a:ext>
                </a:extLst>
              </a:tr>
              <a:tr h="270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Дождевальная установка </a:t>
                      </a:r>
                      <a:r>
                        <a:rPr lang="en-US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Vallty </a:t>
                      </a:r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круговая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20209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Радиус (длина)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08813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Расход воды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л/с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88672"/>
                  </a:ext>
                </a:extLst>
              </a:tr>
              <a:tr h="135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Расчетное давление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193" marR="8193" marT="819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3549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8286" y="2151875"/>
            <a:ext cx="3164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Технико-экономические показатели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892096"/>
              </p:ext>
            </p:extLst>
          </p:nvPr>
        </p:nvGraphicFramePr>
        <p:xfrm>
          <a:off x="5335588" y="2060576"/>
          <a:ext cx="3657600" cy="1745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1124329873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7567038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3931367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619584872"/>
                    </a:ext>
                  </a:extLst>
                </a:gridCol>
              </a:tblGrid>
              <a:tr h="289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Дождевальная установка </a:t>
                      </a:r>
                      <a:r>
                        <a:rPr lang="en-US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Vallty </a:t>
                      </a:r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круговая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634921"/>
                  </a:ext>
                </a:extLst>
              </a:tr>
              <a:tr h="144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Радиус (длина)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552243"/>
                  </a:ext>
                </a:extLst>
              </a:tr>
              <a:tr h="144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Расход воды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л/с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09303"/>
                  </a:ext>
                </a:extLst>
              </a:tr>
              <a:tr h="144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Расчетное давление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6302"/>
                  </a:ext>
                </a:extLst>
              </a:tr>
              <a:tr h="14482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 и продолжительность строительства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29673"/>
                  </a:ext>
                </a:extLst>
              </a:tr>
              <a:tr h="289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Полная базисная стоимость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14710,22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623140"/>
                  </a:ext>
                </a:extLst>
              </a:tr>
              <a:tr h="289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Полная стоимость в текущих ценах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145739,34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716745"/>
                  </a:ext>
                </a:extLst>
              </a:tr>
              <a:tr h="289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Продолжительность строительства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691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330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0" y="6429396"/>
            <a:ext cx="9144000" cy="428604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Урожайность более 700 центнеров с 1 гектара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481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A89D059B-7556-4AA9-A70D-84A6089D164D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31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4820" name="Rectangle 50"/>
          <p:cNvSpPr>
            <a:spLocks noChangeArrowheads="1"/>
          </p:cNvSpPr>
          <p:nvPr/>
        </p:nvSpPr>
        <p:spPr bwMode="auto">
          <a:xfrm>
            <a:off x="-3786246" y="214290"/>
            <a:ext cx="9109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>
              <a:solidFill>
                <a:schemeClr val="accent2"/>
              </a:solidFill>
            </a:endParaRPr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823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4825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4826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4827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928662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4830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34836" name="Rectangle 50"/>
          <p:cNvSpPr>
            <a:spLocks noChangeArrowheads="1"/>
          </p:cNvSpPr>
          <p:nvPr/>
        </p:nvSpPr>
        <p:spPr bwMode="auto">
          <a:xfrm>
            <a:off x="714348" y="1714488"/>
            <a:ext cx="74183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Выращивание картофеля на орошаемых </a:t>
            </a:r>
            <a:r>
              <a:rPr lang="ru-RU" sz="24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землях</a:t>
            </a:r>
          </a:p>
        </p:txBody>
      </p:sp>
      <p:pic>
        <p:nvPicPr>
          <p:cNvPr id="1026" name="Picture 2" descr="D:\Документы работа\Презентация\1515\DJI_0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357430"/>
            <a:ext cx="3474720" cy="19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Документы работа\Презентация\1515\2\DJI_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429132"/>
            <a:ext cx="3474720" cy="19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Документы работа\Презентация\1515\2\DJI_0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572008"/>
            <a:ext cx="3474720" cy="19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Документы работа\Презентация\1515\DJI_0029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143116"/>
            <a:ext cx="3571900" cy="200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523248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5" name="Picture 1" descr="D:\Документы работа\Презентация\1515\DJI_0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3143248"/>
            <a:ext cx="3474720" cy="1954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341304" y="1500174"/>
            <a:ext cx="3485249" cy="323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" dirty="0" smtClean="0">
                <a:ln w="1905"/>
                <a:solidFill>
                  <a:srgbClr val="33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«Фермерское хозяйство Пуцко»</a:t>
            </a:r>
            <a:endParaRPr lang="ru-RU" sz="1500" dirty="0">
              <a:ln w="1905"/>
              <a:solidFill>
                <a:srgbClr val="3366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6E5A0FE8-C328-4552-A553-FB58E854DA56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32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 dirty="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987675" y="1142984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857224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pic>
        <p:nvPicPr>
          <p:cNvPr id="40964" name="Picture 4" descr="D:\Документы работа\Презентация\1515\DJI_0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7143800" cy="4007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D:\Документы работа\Презентация\1515\2\DJI_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80" y="1457316"/>
            <a:ext cx="3474720" cy="195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5" name="Picture 5" descr="D:\Документы работа\Презентация\1515\DJI_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609" y="2050621"/>
            <a:ext cx="3474720" cy="195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2" name="Picture 2" descr="D:\Документы работа\Презентация\1515\DJI_005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6144" y="4574222"/>
            <a:ext cx="3474720" cy="195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072330" y="4929198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33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«Фермерское хозяйство Пуцко»</a:t>
            </a:r>
            <a:endParaRPr lang="ru-RU" dirty="0">
              <a:ln w="1905"/>
              <a:solidFill>
                <a:srgbClr val="3366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8794" y="6550223"/>
            <a:ext cx="54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Урожайность более 700 центнеров с 1 гектара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058" y="1571612"/>
            <a:ext cx="521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Выращивание картофеля на орошаемых землях</a:t>
            </a:r>
            <a:endParaRPr lang="ru-RU" sz="18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611188" y="2276476"/>
            <a:ext cx="8137525" cy="3630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623888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Продолжение и расширение тесного сотрудничества с органами АПК Брянской области в целях увеличения площадей мелиорированных земель за счет реконструкции и  ввода новых мелиоративных систем, проведения культуртехнических работ и внесения химмелиорантов понижающих кислотность почв.</a:t>
            </a:r>
          </a:p>
          <a:p>
            <a:pPr indent="623888"/>
            <a:endParaRPr lang="ru-RU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23888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дохода от внебюджетной деятельности с направлением средств на эксплуатацию государственных мелиоративных систем находящихся на балансе учреждения.</a:t>
            </a:r>
          </a:p>
          <a:p>
            <a:pPr indent="623888"/>
            <a:endParaRPr lang="ru-RU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23888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Совершенствование кадрового состава учреждения, путем повышения квалификации сотрудников и трудоустройства молодых специалистов.</a:t>
            </a:r>
          </a:p>
          <a:p>
            <a:pPr indent="623888"/>
            <a:endParaRPr lang="ru-RU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623888"/>
            <a:endParaRPr lang="ru-RU" alt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33795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5895F801-8A03-4512-8CE9-9A692F6414BD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33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796" name="Rectangle 50"/>
          <p:cNvSpPr>
            <a:spLocks noChangeArrowheads="1"/>
          </p:cNvSpPr>
          <p:nvPr/>
        </p:nvSpPr>
        <p:spPr bwMode="auto">
          <a:xfrm>
            <a:off x="250825" y="1557338"/>
            <a:ext cx="9109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dirty="0">
              <a:solidFill>
                <a:schemeClr val="accent2"/>
              </a:solidFill>
            </a:endParaRPr>
          </a:p>
          <a:p>
            <a:pPr algn="ctr"/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Первоочередные планы ФГБУ «Управление «Брянскмелиоводхоз»</a:t>
            </a: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799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806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0" y="1673225"/>
            <a:ext cx="9144000" cy="51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7411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2F39096C-8B81-401C-975B-D46868DFA972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4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12" name="Rectangle 50"/>
          <p:cNvSpPr>
            <a:spLocks noChangeArrowheads="1"/>
          </p:cNvSpPr>
          <p:nvPr/>
        </p:nvSpPr>
        <p:spPr bwMode="auto">
          <a:xfrm>
            <a:off x="250825" y="1628775"/>
            <a:ext cx="87137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мелиоративных систем федеральной собственности по территории Брянской области</a:t>
            </a:r>
            <a:endParaRPr lang="ru-RU" altLang="ru-RU" sz="1500" b="1" dirty="0">
              <a:solidFill>
                <a:srgbClr val="33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13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7414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5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1187450" y="0"/>
            <a:ext cx="59769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9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857224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2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pic>
        <p:nvPicPr>
          <p:cNvPr id="17423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349500"/>
            <a:ext cx="6335713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5"/>
          <p:cNvSpPr>
            <a:spLocks noGrp="1"/>
          </p:cNvSpPr>
          <p:nvPr>
            <p:ph idx="4294967295"/>
          </p:nvPr>
        </p:nvSpPr>
        <p:spPr>
          <a:xfrm>
            <a:off x="0" y="1700213"/>
            <a:ext cx="4968875" cy="42497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деятельности ФГБУ «Управление «Брянскмелиоводхоз»</a:t>
            </a:r>
            <a:r>
              <a:rPr lang="ru-RU" sz="12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ahoma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Целью деятельности Учреждения является создание необходимых условий для увеличения объемов производства высококачественной сельскохозяйственной продукции на основе восстановления и повышения плодородия почв земель сельскохозяйственного назначения при выполнении комплекса агрохимических, гидромелиоративных, культуртехнических, водохозяйственных и организационных мероприятий, эксплуатации мелиоративных систем, переданных учреждению в оперативное управление, реализации федеральных целевых программ на территории Брянской области, реализация региональных мелиоративных программ</a:t>
            </a:r>
            <a:endParaRPr lang="ru-RU" altLang="ru-RU" sz="12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/>
            <a:endParaRPr lang="ru-RU" altLang="ru-RU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6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8441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8443" name="Rectangle 29"/>
          <p:cNvSpPr>
            <a:spLocks noChangeArrowheads="1"/>
          </p:cNvSpPr>
          <p:nvPr/>
        </p:nvSpPr>
        <p:spPr bwMode="auto">
          <a:xfrm>
            <a:off x="4500563" y="1150938"/>
            <a:ext cx="4392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</a:t>
            </a:r>
            <a:r>
              <a:rPr lang="ru-RU" altLang="ru-RU" sz="1300" b="1">
                <a:solidFill>
                  <a:srgbClr val="2B579A"/>
                </a:solidFill>
              </a:rPr>
              <a:t>БРЯНСКМЕЛИОВОД</a:t>
            </a: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ХОЗ»</a:t>
            </a:r>
          </a:p>
        </p:txBody>
      </p:sp>
      <p:sp>
        <p:nvSpPr>
          <p:cNvPr id="18444" name="Rectangle 37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8445" name="Shape 48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ru-RU" altLang="ru-RU" sz="18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8446" name="Rectangle 4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39692CD1-7649-4AE3-ADDC-2E5B562B8845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5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8447" name="Picture 15" descr="IMG_52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628775"/>
            <a:ext cx="3384550" cy="230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8" name="Picture 16" descr="IMG_52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076700"/>
            <a:ext cx="3384550" cy="237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1050925" y="1989426"/>
            <a:ext cx="7129462" cy="4339650"/>
          </a:xfrm>
          <a:prstGeom prst="rect">
            <a:avLst/>
          </a:prstGeom>
          <a:gradFill flip="none" rotWithShape="1">
            <a:gsLst>
              <a:gs pos="97000">
                <a:schemeClr val="accent1">
                  <a:tint val="66000"/>
                  <a:satMod val="160000"/>
                </a:schemeClr>
              </a:gs>
              <a:gs pos="79000">
                <a:schemeClr val="accent1">
                  <a:tint val="44500"/>
                  <a:satMod val="160000"/>
                </a:schemeClr>
              </a:gs>
              <a:gs pos="19000">
                <a:schemeClr val="accent1">
                  <a:tint val="23500"/>
                  <a:satMod val="160000"/>
                </a:schemeClr>
              </a:gs>
            </a:gsLst>
            <a:lin ang="27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технической эксплуатации государственных мелиоративных систем и отдельно расположенных гидротехнических сооружений, переданных учреждению в оперативное управление;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учета и проведения мониторинга мелиорированных земель, паспортизации мелиоративных систем и отдельно расположенных гидротехнических сооружений;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выработка рекомендаций по проведению мелиоративных, противоэрозионных и других мероприятий в области обеспечения плодородия земель сельскохозяйственного назначения и представление их в Минсельхоз России для составления проектов целевых программ в области мелиорации и повышения плодородия почв;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выполнение функций государственного заказчика (застройщика) по объектам строительства в области мелиорации земель; 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приемки законченных строительством объектов, возводимых в рамках реализации целевых программ при выполнении функций государственного заказчика;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проведении работ по предупреждению и ликвидации последствий стихийных бедствий и чрезвычайных ситуаций на мелиоративных системах и отдельно расположенных гидротехнических сооружениях;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разработке и реализации региональных мелиоративных программ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проектов на проведение культуртехнических работ для сельхозтоваропроизводителей;</a:t>
            </a:r>
          </a:p>
          <a:p>
            <a:pPr marL="342900" indent="-3429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консультирование представителей органов государственной власти, органов местного самоуправления и сельскохозяйственных товаропроизводителей по вопросам, связанным с мелиорацией земель.</a:t>
            </a:r>
          </a:p>
          <a:p>
            <a:pPr marL="342900" indent="-342900">
              <a:buFontTx/>
              <a:buAutoNum type="arabicPeriod"/>
            </a:pPr>
            <a:endParaRPr lang="ru-RU" alt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1945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D18ED8D4-DF57-47E6-9166-78B178178A8B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6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9460" name="Rectangle 50"/>
          <p:cNvSpPr>
            <a:spLocks noChangeArrowheads="1"/>
          </p:cNvSpPr>
          <p:nvPr/>
        </p:nvSpPr>
        <p:spPr bwMode="auto">
          <a:xfrm>
            <a:off x="-180527" y="1557338"/>
            <a:ext cx="954042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виды деятельности ФГБУ «Управление «Брянскмелиоводхоз»</a:t>
            </a: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463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1187450" y="18891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928662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 2019 год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9470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ChangeArrowheads="1"/>
          </p:cNvSpPr>
          <p:nvPr/>
        </p:nvSpPr>
        <p:spPr bwMode="auto">
          <a:xfrm>
            <a:off x="468313" y="2681288"/>
            <a:ext cx="7272337" cy="417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20483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5CB3977B-5E7E-4742-AC34-E19167CD1372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7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484" name="Rectangle 50"/>
          <p:cNvSpPr>
            <a:spLocks noChangeArrowheads="1"/>
          </p:cNvSpPr>
          <p:nvPr/>
        </p:nvSpPr>
        <p:spPr bwMode="auto">
          <a:xfrm>
            <a:off x="250825" y="1557338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Выполнение государственного задание на </a:t>
            </a: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</a:t>
            </a: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ФГБУ «Управление «Брянскмелиоводхоз»</a:t>
            </a: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487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0" y="1142984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1187450" y="0"/>
            <a:ext cx="59769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928662" y="1142984"/>
            <a:ext cx="1035026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494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graphicFrame>
        <p:nvGraphicFramePr>
          <p:cNvPr id="51216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342299"/>
              </p:ext>
            </p:extLst>
          </p:nvPr>
        </p:nvGraphicFramePr>
        <p:xfrm>
          <a:off x="250825" y="2060575"/>
          <a:ext cx="8642350" cy="4205288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 изм.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Эксплуатация государственных мелиоративных систем, отдельно расположенных гидротехнических   сооружений и другого государственного имущества, переданного учреждению в оперативное управление.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тыс.га.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38,0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38.0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Проведение работ по предупреждению и ликвидации последствий аварий на мелиоративных системах и   отдельно расположенных гидротехнических сооружений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ед.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Обследование мелиорированных земель в рамках ведения учета мелиорированных земель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тыс.га.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116,74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116,74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Определение технического состояния государственных мелиоративных систем и отнесенных к госсобственности отдельно расположенных гидротехнических сооружений при паспортизации государственных мелиоративных систем и отнесенных к государственной собственности отдельно расположенных гидротехнических сооружений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тыс.га.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38,0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38,0</a:t>
                      </a:r>
                    </a:p>
                  </a:txBody>
                  <a:tcPr marL="91427" marR="91427" anchor="ctr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21506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599FBAF-1BAA-4AA9-BE6A-80176B6BEA37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8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507" name="Rectangle 50"/>
          <p:cNvSpPr>
            <a:spLocks noChangeArrowheads="1"/>
          </p:cNvSpPr>
          <p:nvPr/>
        </p:nvSpPr>
        <p:spPr bwMode="auto">
          <a:xfrm>
            <a:off x="250825" y="1557338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1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187450" y="0"/>
            <a:ext cx="59769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151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1516" name="Rectangle 13"/>
          <p:cNvSpPr>
            <a:spLocks noChangeArrowheads="1"/>
          </p:cNvSpPr>
          <p:nvPr/>
        </p:nvSpPr>
        <p:spPr bwMode="auto">
          <a:xfrm>
            <a:off x="928662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51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sp>
        <p:nvSpPr>
          <p:cNvPr id="21518" name="Rectangle 33"/>
          <p:cNvSpPr>
            <a:spLocks noChangeArrowheads="1"/>
          </p:cNvSpPr>
          <p:nvPr/>
        </p:nvSpPr>
        <p:spPr bwMode="auto">
          <a:xfrm>
            <a:off x="179388" y="1628775"/>
            <a:ext cx="87137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Государственное задание на </a:t>
            </a:r>
            <a:r>
              <a:rPr lang="ru-RU" sz="1500" b="1" dirty="0" smtClean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</a:t>
            </a:r>
            <a:r>
              <a:rPr lang="ru-RU" sz="1500" b="1" dirty="0">
                <a:solidFill>
                  <a:srgbClr val="33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ФГБУ «Управление «Брянскмелиоводхоз» – очистка межхозяйственных каналов от древесно-кустарниковой растительности</a:t>
            </a:r>
          </a:p>
        </p:txBody>
      </p:sp>
      <p:pic>
        <p:nvPicPr>
          <p:cNvPr id="21519" name="Picture 36" descr="69 ос Судость Пога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79713"/>
            <a:ext cx="4248150" cy="283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20" name="Picture 37" descr="69 ос Судость Погар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779713"/>
            <a:ext cx="4238625" cy="282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579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7A53EA14-0F1C-414E-8707-C8A9584233F3}" type="slidenum">
              <a:rPr lang="ru-RU" alt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9</a:t>
            </a:fld>
            <a:endParaRPr lang="ru-RU" alt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580" name="Rectangle 50"/>
          <p:cNvSpPr>
            <a:spLocks noChangeArrowheads="1"/>
          </p:cNvSpPr>
          <p:nvPr/>
        </p:nvSpPr>
        <p:spPr bwMode="auto">
          <a:xfrm>
            <a:off x="0" y="16287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solidFill>
                  <a:srgbClr val="2B579A"/>
                </a:solidFill>
                <a:latin typeface="Tahoma" pitchFamily="34" charset="0"/>
              </a:rPr>
              <a:t> </a:t>
            </a:r>
            <a:endParaRPr lang="ru-RU" altLang="ru-RU" sz="1500" b="1" dirty="0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461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19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20" name="Picture 6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21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2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3" name="Rectangle 9"/>
          <p:cNvSpPr>
            <a:spLocks noChangeArrowheads="1"/>
          </p:cNvSpPr>
          <p:nvPr/>
        </p:nvSpPr>
        <p:spPr bwMode="auto">
          <a:xfrm>
            <a:off x="1187450" y="1158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4624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800"/>
          </a:p>
        </p:txBody>
      </p:sp>
      <p:sp>
        <p:nvSpPr>
          <p:cNvPr id="2462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alt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4626" name="Rectangle 13"/>
          <p:cNvSpPr>
            <a:spLocks noChangeArrowheads="1"/>
          </p:cNvSpPr>
          <p:nvPr/>
        </p:nvSpPr>
        <p:spPr bwMode="auto">
          <a:xfrm>
            <a:off x="1000100" y="1142984"/>
            <a:ext cx="9635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 dirty="0" smtClean="0">
                <a:solidFill>
                  <a:schemeClr val="bg1"/>
                </a:solidFill>
                <a:latin typeface="Tahoma" pitchFamily="34" charset="0"/>
              </a:rPr>
              <a:t>2019 год</a:t>
            </a:r>
            <a:endParaRPr lang="ru-RU" alt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462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alt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«БРЯНСКМЕЛИОВОДХОЗ»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873526"/>
              </p:ext>
            </p:extLst>
          </p:nvPr>
        </p:nvGraphicFramePr>
        <p:xfrm>
          <a:off x="89371" y="1484313"/>
          <a:ext cx="8856985" cy="5140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3027">
                  <a:extLst>
                    <a:ext uri="{9D8B030D-6E8A-4147-A177-3AD203B41FA5}">
                      <a16:colId xmlns:a16="http://schemas.microsoft.com/office/drawing/2014/main" val="341011008"/>
                    </a:ext>
                  </a:extLst>
                </a:gridCol>
                <a:gridCol w="2023027">
                  <a:extLst>
                    <a:ext uri="{9D8B030D-6E8A-4147-A177-3AD203B41FA5}">
                      <a16:colId xmlns:a16="http://schemas.microsoft.com/office/drawing/2014/main" val="1366116270"/>
                    </a:ext>
                  </a:extLst>
                </a:gridCol>
                <a:gridCol w="849171">
                  <a:extLst>
                    <a:ext uri="{9D8B030D-6E8A-4147-A177-3AD203B41FA5}">
                      <a16:colId xmlns:a16="http://schemas.microsoft.com/office/drawing/2014/main" val="3578893405"/>
                    </a:ext>
                  </a:extLst>
                </a:gridCol>
                <a:gridCol w="964683">
                  <a:extLst>
                    <a:ext uri="{9D8B030D-6E8A-4147-A177-3AD203B41FA5}">
                      <a16:colId xmlns:a16="http://schemas.microsoft.com/office/drawing/2014/main" val="3879937285"/>
                    </a:ext>
                  </a:extLst>
                </a:gridCol>
                <a:gridCol w="2023027">
                  <a:extLst>
                    <a:ext uri="{9D8B030D-6E8A-4147-A177-3AD203B41FA5}">
                      <a16:colId xmlns:a16="http://schemas.microsoft.com/office/drawing/2014/main" val="1999336021"/>
                    </a:ext>
                  </a:extLst>
                </a:gridCol>
                <a:gridCol w="974050">
                  <a:extLst>
                    <a:ext uri="{9D8B030D-6E8A-4147-A177-3AD203B41FA5}">
                      <a16:colId xmlns:a16="http://schemas.microsoft.com/office/drawing/2014/main" val="704547520"/>
                    </a:ext>
                  </a:extLst>
                </a:gridCol>
              </a:tblGrid>
              <a:tr h="19661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3366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8" marR="6258" marT="625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965450"/>
                  </a:ext>
                </a:extLst>
              </a:tr>
              <a:tr h="36172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3366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Инженерно-технических и организационных мероприятий по подготовке гидротехнических сооружений федеральной собственности,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8" marR="6258" marT="625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629277"/>
                  </a:ext>
                </a:extLst>
              </a:tr>
              <a:tr h="18390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336699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находящихся на балансе ФГБУ "Управления "Брянскмелиоводхоз" к пропуску паводковых вод в 2019 году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8" marR="6258" marT="625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559482"/>
                  </a:ext>
                </a:extLst>
              </a:tr>
              <a:tr h="6760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Наименование гидротехнических сооружений и их местоположение (в соответствии с регистрацией в тер. Управлении Рос имущества, Республики, области)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Наименование работ и затрат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Объем работ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Стоимость работ, млн. руб.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Наименование объектов экономики, населенных пунктов, численность населения, попадающие в зону возможных затоплений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Возможный материальный ущерб, млн. руб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053378"/>
                  </a:ext>
                </a:extLst>
              </a:tr>
              <a:tr h="1708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4922664"/>
                  </a:ext>
                </a:extLst>
              </a:tr>
              <a:tr h="1708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Противопаводковые мероприятия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Очистка от кустарника и мелколесья.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7,11 га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5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2,8687176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Сельскохозяйственные угодья 597 га (магистральные каналы РГД, 1-РГД, 6-РГД, 1.3-РГД) в т. ч.: 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5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6356063"/>
                  </a:ext>
                </a:extLst>
              </a:tr>
              <a:tr h="216718">
                <a:tc rowSpan="4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Открытая осушительная сеть - магистральные каналы РГД, 1-РГД, 6-РГД, 1,3-РГД Брянская область, Клинцовский район, пойма реки Овсенок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2.Очистка дна и откосов каналов от заиления протяженностью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14680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м3            4375 м3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4276314"/>
                  </a:ext>
                </a:extLst>
              </a:tr>
              <a:tr h="170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9,12 км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сенокосные угодья - 231 га;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4234147"/>
                  </a:ext>
                </a:extLst>
              </a:tr>
              <a:tr h="170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пахотные угодья - 366 га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67074481"/>
                  </a:ext>
                </a:extLst>
              </a:tr>
              <a:tr h="134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н.п. Овсенок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8459702"/>
                  </a:ext>
                </a:extLst>
              </a:tr>
              <a:tr h="188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Противопаводковые мероприятия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Очистка от кустарника и мелколесья.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5,76 га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5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2,8427766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Сельскохозяйственные угодья 746 га (Магистральный канал) в т.ч.: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5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37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1038389"/>
                  </a:ext>
                </a:extLst>
              </a:tr>
              <a:tr h="216718">
                <a:tc rowSpan="4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 Открытая осушительная сеть - магистральный канал Брянская область, Погарский район, Трубчевский район, пойма реки Кодобны Урочище Кодобны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2.Очистка дна и откосов канала от заиления протяженностью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13860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м3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04767"/>
                  </a:ext>
                </a:extLst>
              </a:tr>
              <a:tr h="152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9,9 км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сенокосные угодья - 449 га;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193183"/>
                  </a:ext>
                </a:extLst>
              </a:tr>
              <a:tr h="152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пахотные угодья - 297 га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64772"/>
                  </a:ext>
                </a:extLst>
              </a:tr>
              <a:tr h="134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н.п. Исакиевка, Торкин, Василевка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01070"/>
                  </a:ext>
                </a:extLst>
              </a:tr>
              <a:tr h="188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Противопаводковые мероприятия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Очистка от кустарника и мелколесья.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2,1 га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0,8676627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Сельскохозяйственные угодья 330 га (магистральный канал МК-98)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8179322"/>
                  </a:ext>
                </a:extLst>
              </a:tr>
              <a:tr h="216718">
                <a:tc rowSpan="3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 Открытая осушительная сеть - магистральный канал Брянская область, Брасовский район, пойма реки Нерусса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2.Очистка дна и откосов канала от заиления протяженностью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8400 м3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947886"/>
                  </a:ext>
                </a:extLst>
              </a:tr>
              <a:tr h="152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2,8 км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сенокосные угодья - 330 га;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809643"/>
                  </a:ext>
                </a:extLst>
              </a:tr>
              <a:tr h="152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н.п. Крупец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95538"/>
                  </a:ext>
                </a:extLst>
              </a:tr>
              <a:tr h="1574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Противопаводковые мероприятия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1. Очистка от кустарника и мелколесья.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2,2 га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0,7438431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Сельскохозяйственные угодья (магистральные каналы К-1 - 200 м, К-2 - 500 м)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6777547"/>
                  </a:ext>
                </a:extLst>
              </a:tr>
              <a:tr h="216718">
                <a:tc rowSpan="3"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3. Открытая осушительная сеть - магистральный канал Брянская область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, Комаричский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район, пойма реки Усожа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2.Очистка дна и откосов канала от заиления протяженностью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6250 м3</a:t>
                      </a:r>
                    </a:p>
                  </a:txBody>
                  <a:tcPr marL="9525" marR="9525" marT="9525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6648588"/>
                  </a:ext>
                </a:extLst>
              </a:tr>
              <a:tr h="134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2,5 км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сенокосные угодья - 275 га;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568711"/>
                  </a:ext>
                </a:extLst>
              </a:tr>
              <a:tr h="134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100000">
                          <a:schemeClr val="accent1">
                            <a:tint val="66000"/>
                            <a:satMod val="160000"/>
                            <a:alpha val="80000"/>
                          </a:schemeClr>
                        </a:gs>
                        <a:gs pos="86000">
                          <a:schemeClr val="accent1">
                            <a:tint val="44500"/>
                            <a:satMod val="160000"/>
                          </a:schemeClr>
                        </a:gs>
                        <a:gs pos="1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н.п. Голышина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031648"/>
                  </a:ext>
                </a:extLst>
              </a:tr>
              <a:tr h="424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24,32 км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17,17га/ 47565 </a:t>
                      </a:r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м3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7,323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1948 га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6489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043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14603</TotalTime>
  <Words>3242</Words>
  <Application>Microsoft Office PowerPoint</Application>
  <PresentationFormat>Экран (4:3)</PresentationFormat>
  <Paragraphs>1040</Paragraphs>
  <Slides>33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Calibri</vt:lpstr>
      <vt:lpstr>Lucida Sans Unicode</vt:lpstr>
      <vt:lpstr>Tahoma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z.startsev</dc:creator>
  <cp:lastModifiedBy>Vlad</cp:lastModifiedBy>
  <cp:revision>519</cp:revision>
  <cp:lastPrinted>2020-01-21T14:22:02Z</cp:lastPrinted>
  <dcterms:created xsi:type="dcterms:W3CDTF">2014-09-18T10:42:47Z</dcterms:created>
  <dcterms:modified xsi:type="dcterms:W3CDTF">2020-01-23T05:43:02Z</dcterms:modified>
</cp:coreProperties>
</file>